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0" r:id="rId4"/>
    <p:sldMasterId id="2147483695" r:id="rId5"/>
    <p:sldMasterId id="2147483697" r:id="rId6"/>
    <p:sldMasterId id="2147483702" r:id="rId7"/>
  </p:sldMasterIdLst>
  <p:notesMasterIdLst>
    <p:notesMasterId r:id="rId11"/>
  </p:notesMasterIdLst>
  <p:handoutMasterIdLst>
    <p:handoutMasterId r:id="rId12"/>
  </p:handoutMasterIdLst>
  <p:sldIdLst>
    <p:sldId id="479" r:id="rId8"/>
    <p:sldId id="474" r:id="rId9"/>
    <p:sldId id="496" r:id="rId10"/>
  </p:sldIdLst>
  <p:sldSz cx="9144000" cy="6858000" type="screen4x3"/>
  <p:notesSz cx="9309100" cy="70231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 userDrawn="1">
          <p15:clr>
            <a:srgbClr val="A4A3A4"/>
          </p15:clr>
        </p15:guide>
        <p15:guide id="2" pos="293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6F6656-5D5C-D813-29ED-9D4687B2BA38}" name="Alina Dreve Wise" initials="AW" userId="S::adrevewise@atricure.com::c7590461-5d13-48f6-9005-74f2d35c152d" providerId="AD"/>
  <p188:author id="{9F619DA8-41BA-10D5-46B9-DC2D79994152}" name="Kristen Mees" initials="KM" userId="S::kmees@atricure.com::6e35e532-3545-4792-ba81-e4c2ebcf728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Haller" initials="MH" lastIdx="6" clrIdx="0">
    <p:extLst>
      <p:ext uri="{19B8F6BF-5375-455C-9EA6-DF929625EA0E}">
        <p15:presenceInfo xmlns:p15="http://schemas.microsoft.com/office/powerpoint/2012/main" userId="S-1-5-21-57989841-308236825-725345543-22323" providerId="AD"/>
      </p:ext>
    </p:extLst>
  </p:cmAuthor>
  <p:cmAuthor id="2" name="Melissa Haller" initials="MH [2]" lastIdx="4" clrIdx="1">
    <p:extLst>
      <p:ext uri="{19B8F6BF-5375-455C-9EA6-DF929625EA0E}">
        <p15:presenceInfo xmlns:p15="http://schemas.microsoft.com/office/powerpoint/2012/main" userId="S::mhaller@Atricure.com::f547d094-5e53-444d-9604-82c08e38f949" providerId="AD"/>
      </p:ext>
    </p:extLst>
  </p:cmAuthor>
  <p:cmAuthor id="3" name="Justin Noznesky" initials="JN" lastIdx="3" clrIdx="2">
    <p:extLst>
      <p:ext uri="{19B8F6BF-5375-455C-9EA6-DF929625EA0E}">
        <p15:presenceInfo xmlns:p15="http://schemas.microsoft.com/office/powerpoint/2012/main" userId="S::jnoznesky@atricure.com::fe4fe7c6-5bf5-486d-b61d-fee3291cc9dc" providerId="AD"/>
      </p:ext>
    </p:extLst>
  </p:cmAuthor>
  <p:cmAuthor id="4" name="Melissa Byrd" initials="MB" lastIdx="15" clrIdx="3">
    <p:extLst>
      <p:ext uri="{19B8F6BF-5375-455C-9EA6-DF929625EA0E}">
        <p15:presenceInfo xmlns:p15="http://schemas.microsoft.com/office/powerpoint/2012/main" userId="S::mbyrd@Atricure.com::6d35db4e-844a-428f-80fa-5d71a8959dda" providerId="AD"/>
      </p:ext>
    </p:extLst>
  </p:cmAuthor>
  <p:cmAuthor id="5" name="Ian Marker" initials="IM" lastIdx="1" clrIdx="4">
    <p:extLst>
      <p:ext uri="{19B8F6BF-5375-455C-9EA6-DF929625EA0E}">
        <p15:presenceInfo xmlns:p15="http://schemas.microsoft.com/office/powerpoint/2012/main" userId="S::imarker@Atricure.com::905ab527-b0df-4f6f-b08e-606bc254b3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563"/>
    <a:srgbClr val="E87722"/>
    <a:srgbClr val="D0D3D4"/>
    <a:srgbClr val="FF8200"/>
    <a:srgbClr val="0082BA"/>
    <a:srgbClr val="98A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3BD146-7B53-F012-1BF2-E47577B3417D}" v="2" dt="2022-10-06T14:19:53.868"/>
    <p1510:client id="{7D28B002-F432-532E-4CC9-AD17EEBAB41F}" v="321" dt="2022-10-06T17:37:42.826"/>
    <p1510:client id="{922AFA4F-4D1B-4444-8B2A-FEB7574052A3}" v="11" dt="2022-08-01T10:07:19.024"/>
    <p1510:client id="{A5373534-829F-6582-C462-76D6F9D3F719}" v="11" dt="2022-10-06T14:26:59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A11C1C8-0541-7D47-9C23-8C9353A5F4E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EAFAFD2-896B-2045-B5AD-00C0B0BF5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75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B97F31C-CFAE-084D-A1C3-A3D12D56DFB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535AB42-3E1A-CC4F-97BF-DEE2C7444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9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200400" y="2030819"/>
            <a:ext cx="5257799" cy="157361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 baseline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0400" y="3774558"/>
            <a:ext cx="4800600" cy="1206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title and/or presenter name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6176963"/>
            <a:ext cx="4263656" cy="3620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 baseline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464056" y="6176963"/>
            <a:ext cx="994143" cy="3620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183090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636336"/>
            <a:ext cx="7886700" cy="12971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D0D3D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title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628650" y="6176964"/>
            <a:ext cx="583462" cy="537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>
                <a:solidFill>
                  <a:srgbClr val="D0D3D4"/>
                </a:solidFill>
                <a:latin typeface="Arial" charset="0"/>
                <a:ea typeface="Arial" charset="0"/>
                <a:cs typeface="Arial" charset="0"/>
              </a:rPr>
              <a:t>[ </a:t>
            </a:r>
            <a:fld id="{B14A1B9E-AD01-EA42-AD4A-22F202E87BE9}" type="slidenum">
              <a:rPr lang="en-US" sz="800" b="0" smtClean="0">
                <a:solidFill>
                  <a:srgbClr val="D0D3D4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r>
              <a:rPr lang="en-US" sz="800" b="0">
                <a:solidFill>
                  <a:srgbClr val="D0D3D4"/>
                </a:solidFill>
                <a:latin typeface="Arial" charset="0"/>
                <a:ea typeface="Arial" charset="0"/>
                <a:cs typeface="Arial" charset="0"/>
              </a:rPr>
              <a:t> ]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7172" y="6337957"/>
            <a:ext cx="3571210" cy="2154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800">
              <a:solidFill>
                <a:srgbClr val="D0D3D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01819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 i="0">
                <a:solidFill>
                  <a:srgbClr val="0082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383323"/>
            <a:ext cx="7886700" cy="4793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750888" indent="-285750" fontAlgn="ctr">
              <a:lnSpc>
                <a:spcPct val="100000"/>
              </a:lnSpc>
              <a:buFont typeface="Arial" charset="0"/>
              <a:buChar char="•"/>
              <a:tabLst/>
              <a:defRPr sz="1600" b="0" i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2pPr>
            <a:lvl3pPr marL="920750" indent="-222250">
              <a:tabLst/>
              <a:defRPr sz="1600" b="0" i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425563"/>
                </a:solidFill>
              </a:defRPr>
            </a:lvl4pPr>
            <a:lvl5pPr>
              <a:defRPr>
                <a:solidFill>
                  <a:srgbClr val="425563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Click to edit text</a:t>
            </a:r>
          </a:p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29070" y="6176963"/>
            <a:ext cx="5751668" cy="393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Footer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650" y="660667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t>[ </a:t>
            </a:r>
            <a:fld id="{8B40AF36-E6C1-CD42-B707-A7802A8239D8}" type="slidenum">
              <a:rPr lang="en-US" sz="800" smtClean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r>
              <a:rPr lang="en-US" sz="800" baseline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t> ]</a:t>
            </a:r>
            <a:endParaRPr lang="en-US" sz="800">
              <a:solidFill>
                <a:srgbClr val="42556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329070" y="6581417"/>
            <a:ext cx="5751668" cy="2406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71064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01819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 i="0">
                <a:solidFill>
                  <a:srgbClr val="0082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383323"/>
            <a:ext cx="7886700" cy="4793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750888" indent="-285750" fontAlgn="ctr">
              <a:lnSpc>
                <a:spcPct val="100000"/>
              </a:lnSpc>
              <a:buFont typeface="Arial" charset="0"/>
              <a:buChar char="•"/>
              <a:tabLst/>
              <a:defRPr sz="1600" b="0" i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2pPr>
            <a:lvl3pPr marL="920750" indent="-222250">
              <a:tabLst/>
              <a:defRPr sz="1600" b="0" i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425563"/>
                </a:solidFill>
              </a:defRPr>
            </a:lvl4pPr>
            <a:lvl5pPr>
              <a:defRPr>
                <a:solidFill>
                  <a:srgbClr val="425563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Click to edit text</a:t>
            </a:r>
          </a:p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29070" y="6176963"/>
            <a:ext cx="5751668" cy="393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Footer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650" y="660667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t>[ </a:t>
            </a:r>
            <a:fld id="{8B40AF36-E6C1-CD42-B707-A7802A8239D8}" type="slidenum">
              <a:rPr lang="en-US" sz="800" smtClean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r>
              <a:rPr lang="en-US" sz="800" baseline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t> ]</a:t>
            </a:r>
            <a:endParaRPr lang="en-US" sz="800">
              <a:solidFill>
                <a:srgbClr val="42556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329070" y="6581417"/>
            <a:ext cx="5751668" cy="2406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Footer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80110"/>
            <a:ext cx="3886200" cy="4796853"/>
          </a:xfrm>
          <a:prstGeom prst="rect">
            <a:avLst/>
          </a:prstGeom>
        </p:spPr>
        <p:txBody>
          <a:bodyPr>
            <a:noAutofit/>
          </a:bodyPr>
          <a:lstStyle>
            <a:lvl1pPr marL="231775" indent="-231775">
              <a:buFont typeface="Arial" charset="0"/>
              <a:buChar char="•"/>
              <a:tabLst/>
              <a:defRPr sz="1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581025" indent="-242888">
              <a:tabLst/>
              <a:defRPr sz="16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2pPr>
            <a:lvl3pPr marL="920750" indent="-233363">
              <a:tabLst/>
              <a:defRPr sz="16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425563"/>
                </a:solidFill>
              </a:defRPr>
            </a:lvl4pPr>
            <a:lvl5pPr>
              <a:defRPr>
                <a:solidFill>
                  <a:srgbClr val="425563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Click to edit text Second level</a:t>
            </a:r>
          </a:p>
          <a:p>
            <a:pPr lvl="2"/>
            <a:r>
              <a:rPr lang="en-US"/>
              <a:t>Click to edit text 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80110"/>
            <a:ext cx="3886200" cy="4796853"/>
          </a:xfrm>
          <a:prstGeom prst="rect">
            <a:avLst/>
          </a:prstGeom>
        </p:spPr>
        <p:txBody>
          <a:bodyPr>
            <a:noAutofit/>
          </a:bodyPr>
          <a:lstStyle>
            <a:lvl1pPr marL="231775" indent="-231775">
              <a:buFont typeface="Arial" charset="0"/>
              <a:buChar char="•"/>
              <a:tabLst/>
              <a:defRPr sz="1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581025" indent="-231775">
              <a:tabLst/>
              <a:defRPr sz="16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2pPr>
            <a:lvl3pPr marL="920750" indent="-233363">
              <a:tabLst/>
              <a:defRPr sz="16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3pPr>
          </a:lstStyle>
          <a:p>
            <a:pPr lvl="0"/>
            <a:r>
              <a:rPr lang="en-US"/>
              <a:t>Click to edit text/add photo(s)</a:t>
            </a:r>
          </a:p>
          <a:p>
            <a:pPr lvl="1"/>
            <a:r>
              <a:rPr lang="en-US"/>
              <a:t>Click to edit text Second level</a:t>
            </a:r>
          </a:p>
          <a:p>
            <a:pPr lvl="2"/>
            <a:r>
              <a:rPr lang="en-US"/>
              <a:t>Click to edit text 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0149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 i="0" baseline="0">
                <a:solidFill>
                  <a:srgbClr val="0082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29070" y="6176963"/>
            <a:ext cx="5751668" cy="393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Footer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650" y="660667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t>[ </a:t>
            </a:r>
            <a:fld id="{8B40AF36-E6C1-CD42-B707-A7802A8239D8}" type="slidenum">
              <a:rPr lang="en-US" sz="800" smtClean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r>
              <a:rPr lang="en-US" sz="800" baseline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t> ]</a:t>
            </a:r>
            <a:endParaRPr lang="en-US" sz="800">
              <a:solidFill>
                <a:srgbClr val="42556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329070" y="6581417"/>
            <a:ext cx="5751668" cy="2406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Footer Text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01819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 i="0">
                <a:solidFill>
                  <a:srgbClr val="0082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383323"/>
            <a:ext cx="7886700" cy="4793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242888" indent="0">
              <a:buFontTx/>
              <a:buNone/>
              <a:tabLst/>
              <a:defRPr sz="1600" b="0" i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2pPr>
            <a:lvl3pPr marL="698500" indent="0">
              <a:buFontTx/>
              <a:buNone/>
              <a:tabLst/>
              <a:defRPr sz="1600" b="0" i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425563"/>
                </a:solidFill>
              </a:defRPr>
            </a:lvl4pPr>
            <a:lvl5pPr>
              <a:defRPr>
                <a:solidFill>
                  <a:srgbClr val="425563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29070" y="6176963"/>
            <a:ext cx="5751668" cy="393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Footer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650" y="660667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t>[ </a:t>
            </a:r>
            <a:fld id="{8B40AF36-E6C1-CD42-B707-A7802A8239D8}" type="slidenum">
              <a:rPr lang="en-US" sz="800" smtClean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r>
              <a:rPr lang="en-US" sz="800" baseline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t> ]</a:t>
            </a:r>
            <a:endParaRPr lang="en-US" sz="800">
              <a:solidFill>
                <a:srgbClr val="42556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329070" y="6581417"/>
            <a:ext cx="5751668" cy="2406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Footer 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200400" y="2030819"/>
            <a:ext cx="5257799" cy="157361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 baseline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0400" y="3774558"/>
            <a:ext cx="4800600" cy="1206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title and/or presenter name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6176963"/>
            <a:ext cx="4263656" cy="3620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 baseline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464056" y="6176963"/>
            <a:ext cx="994143" cy="3620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04158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8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7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6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Treat: Chapter 4</a:t>
            </a:r>
            <a:br>
              <a:rPr lang="en-US" dirty="0"/>
            </a:br>
            <a:r>
              <a:rPr lang="en-US" dirty="0"/>
              <a:t>Spanish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83FB4-1041-411E-8315-3D5481E427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2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4">
            <a:extLst>
              <a:ext uri="{FF2B5EF4-FFF2-40B4-BE49-F238E27FC236}">
                <a16:creationId xmlns:a16="http://schemas.microsoft.com/office/drawing/2014/main" id="{B56BEFE7-5932-46F1-A161-1ED907ED3B8D}"/>
              </a:ext>
            </a:extLst>
          </p:cNvPr>
          <p:cNvSpPr txBox="1">
            <a:spLocks/>
          </p:cNvSpPr>
          <p:nvPr/>
        </p:nvSpPr>
        <p:spPr>
          <a:xfrm>
            <a:off x="661829" y="448382"/>
            <a:ext cx="7886700" cy="10181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82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rgbClr val="425563"/>
                </a:solidFill>
              </a:rPr>
              <a:t>Twitter: gif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4EE1A7-4A1C-43A9-BAEC-F5121825A409}"/>
              </a:ext>
            </a:extLst>
          </p:cNvPr>
          <p:cNvSpPr/>
          <p:nvPr/>
        </p:nvSpPr>
        <p:spPr>
          <a:xfrm>
            <a:off x="595471" y="1207943"/>
            <a:ext cx="74388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pacientes con FA derivados a cirugía cardiotorácica no siempre se someten a pruebas de detección de la FA. Su diagnóstico previo suele desconocerse al derivarlos, lo que da lugar a un </a:t>
            </a:r>
            <a:r>
              <a:rPr lang="es-E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infratratamiento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notable. Sepa por qué es crítico identificar a los pacientes con FA. 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EFA441-AAFC-38EB-8C6A-D22D63B1B964}"/>
              </a:ext>
            </a:extLst>
          </p:cNvPr>
          <p:cNvSpPr/>
          <p:nvPr/>
        </p:nvSpPr>
        <p:spPr>
          <a:xfrm>
            <a:off x="621821" y="981409"/>
            <a:ext cx="41410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E87722"/>
                </a:solidFill>
                <a:ea typeface="Helvetica Neue" charset="0"/>
                <a:cs typeface="Helvetica Neue" charset="0"/>
              </a:rPr>
              <a:t>La FA </a:t>
            </a:r>
            <a:r>
              <a:rPr lang="en-US" sz="1200" b="1" dirty="0" err="1">
                <a:solidFill>
                  <a:srgbClr val="E87722"/>
                </a:solidFill>
                <a:ea typeface="Helvetica Neue" charset="0"/>
                <a:cs typeface="Helvetica Neue" charset="0"/>
              </a:rPr>
              <a:t>está</a:t>
            </a:r>
            <a:r>
              <a:rPr lang="en-US" sz="1200" b="1" dirty="0">
                <a:solidFill>
                  <a:srgbClr val="E87722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sz="1200" b="1" dirty="0" err="1">
                <a:solidFill>
                  <a:srgbClr val="E87722"/>
                </a:solidFill>
                <a:ea typeface="Helvetica Neue" charset="0"/>
                <a:cs typeface="Helvetica Neue" charset="0"/>
              </a:rPr>
              <a:t>quirúrgicamente</a:t>
            </a:r>
            <a:r>
              <a:rPr lang="en-US" sz="1200" b="1" dirty="0">
                <a:solidFill>
                  <a:srgbClr val="E87722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sz="1200" b="1" dirty="0" err="1">
                <a:solidFill>
                  <a:srgbClr val="E87722"/>
                </a:solidFill>
                <a:ea typeface="Helvetica Neue" charset="0"/>
                <a:cs typeface="Helvetica Neue" charset="0"/>
              </a:rPr>
              <a:t>infradiagnosticada</a:t>
            </a:r>
            <a:r>
              <a:rPr lang="en-US" sz="1200" b="1" dirty="0">
                <a:solidFill>
                  <a:srgbClr val="E87722"/>
                </a:solidFill>
                <a:ea typeface="Helvetica Neue" charset="0"/>
                <a:cs typeface="Helvetica Neue" charset="0"/>
              </a:rPr>
              <a:t> e </a:t>
            </a:r>
            <a:r>
              <a:rPr lang="en-US" sz="1200" b="1" dirty="0" err="1">
                <a:solidFill>
                  <a:srgbClr val="E87722"/>
                </a:solidFill>
                <a:ea typeface="Helvetica Neue" charset="0"/>
                <a:cs typeface="Helvetica Neue" charset="0"/>
              </a:rPr>
              <a:t>infratratada</a:t>
            </a:r>
            <a:r>
              <a:rPr lang="en-US" sz="1200" b="1" dirty="0">
                <a:solidFill>
                  <a:srgbClr val="E87722"/>
                </a:solidFill>
                <a:ea typeface="Helvetica Neue" charset="0"/>
                <a:cs typeface="Helvetica Neue" charset="0"/>
              </a:rPr>
              <a:t>.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FBCFA1-24D8-9E4F-B2D2-75A97DC519E1}"/>
              </a:ext>
            </a:extLst>
          </p:cNvPr>
          <p:cNvSpPr/>
          <p:nvPr/>
        </p:nvSpPr>
        <p:spPr>
          <a:xfrm>
            <a:off x="661829" y="2226140"/>
            <a:ext cx="55673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E87722"/>
                </a:solidFill>
                <a:ea typeface="Helvetica Neue" charset="0"/>
                <a:cs typeface="Helvetica Neue" charset="0"/>
              </a:rPr>
              <a:t>Link: https://actagainstafib.com/data_facts/undertreated-and-underdiagnosed/ </a:t>
            </a:r>
          </a:p>
        </p:txBody>
      </p:sp>
      <p:pic>
        <p:nvPicPr>
          <p:cNvPr id="4" name="ATR20220722 Screen for AF Spanish">
            <a:hlinkClick r:id="" action="ppaction://media"/>
            <a:extLst>
              <a:ext uri="{FF2B5EF4-FFF2-40B4-BE49-F238E27FC236}">
                <a16:creationId xmlns:a16="http://schemas.microsoft.com/office/drawing/2014/main" id="{CF469C35-13D0-AE78-FE5F-E12D7C4AEAA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7857" y="2503139"/>
            <a:ext cx="4075328" cy="40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4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4">
            <a:extLst>
              <a:ext uri="{FF2B5EF4-FFF2-40B4-BE49-F238E27FC236}">
                <a16:creationId xmlns:a16="http://schemas.microsoft.com/office/drawing/2014/main" id="{B56BEFE7-5932-46F1-A161-1ED907ED3B8D}"/>
              </a:ext>
            </a:extLst>
          </p:cNvPr>
          <p:cNvSpPr txBox="1">
            <a:spLocks/>
          </p:cNvSpPr>
          <p:nvPr/>
        </p:nvSpPr>
        <p:spPr>
          <a:xfrm>
            <a:off x="661829" y="448382"/>
            <a:ext cx="7886700" cy="10181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82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>
                <a:solidFill>
                  <a:srgbClr val="425563"/>
                </a:solidFill>
              </a:rPr>
              <a:t>LinkedIn: </a:t>
            </a:r>
            <a:r>
              <a:rPr lang="en-US" dirty="0">
                <a:solidFill>
                  <a:srgbClr val="425563"/>
                </a:solidFill>
              </a:rPr>
              <a:t>gif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4EE1A7-4A1C-43A9-BAEC-F5121825A409}"/>
              </a:ext>
            </a:extLst>
          </p:cNvPr>
          <p:cNvSpPr/>
          <p:nvPr/>
        </p:nvSpPr>
        <p:spPr>
          <a:xfrm>
            <a:off x="595471" y="1412131"/>
            <a:ext cx="8255566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400" dirty="0">
                <a:solidFill>
                  <a:srgbClr val="425563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Los pacientes con FA derivados a cirugía cardiotorácica no siempre son sometidos a pruebas de detección de la FA. Su diagnóstico previo de FA suele ser desconocido durante la derivación, lo que da lugar a una deficiencia de tratamiento notable. Obtenga más información sobre por qué es crítico identificar a los pacientes con FA cuando se les deriva a cirugía torácica. </a:t>
            </a:r>
            <a:endParaRPr lang="en-US" sz="1400" dirty="0">
              <a:solidFill>
                <a:srgbClr val="425563"/>
              </a:solidFill>
              <a:latin typeface="Arial" panose="020B0604020202020204" pitchFamily="34" charset="0"/>
              <a:ea typeface="Helvetica Neue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B416C5-B488-3F80-41AB-8153A1194990}"/>
              </a:ext>
            </a:extLst>
          </p:cNvPr>
          <p:cNvSpPr/>
          <p:nvPr/>
        </p:nvSpPr>
        <p:spPr>
          <a:xfrm>
            <a:off x="621821" y="2365072"/>
            <a:ext cx="55673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E87722"/>
                </a:solidFill>
                <a:ea typeface="Helvetica Neue" charset="0"/>
                <a:cs typeface="Helvetica Neue" charset="0"/>
              </a:rPr>
              <a:t>Link: https://actagainstafib.com/data_facts/undertreated-and-underdiagnosed/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EFFE42-52F4-AF5F-B7AC-9B62E7AB7E95}"/>
              </a:ext>
            </a:extLst>
          </p:cNvPr>
          <p:cNvSpPr/>
          <p:nvPr/>
        </p:nvSpPr>
        <p:spPr>
          <a:xfrm>
            <a:off x="621821" y="981409"/>
            <a:ext cx="41827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rgbClr val="E87722"/>
                </a:solidFill>
                <a:ea typeface="Helvetica Neue" charset="0"/>
                <a:cs typeface="Helvetica Neue" charset="0"/>
              </a:rPr>
              <a:t>La FA está quirúrgicamente infradiagnosticada e infratratada</a:t>
            </a:r>
            <a:r>
              <a:rPr lang="en-US" sz="1200" b="1" dirty="0">
                <a:solidFill>
                  <a:srgbClr val="E87722"/>
                </a:solidFill>
                <a:ea typeface="Helvetica Neue" charset="0"/>
                <a:cs typeface="Helvetica Neue" charset="0"/>
              </a:rPr>
              <a:t>. </a:t>
            </a:r>
          </a:p>
        </p:txBody>
      </p:sp>
      <p:pic>
        <p:nvPicPr>
          <p:cNvPr id="5" name="ATR20220722 Screen for AF Spanish">
            <a:hlinkClick r:id="" action="ppaction://media"/>
            <a:extLst>
              <a:ext uri="{FF2B5EF4-FFF2-40B4-BE49-F238E27FC236}">
                <a16:creationId xmlns:a16="http://schemas.microsoft.com/office/drawing/2014/main" id="{8CB22782-4C15-08E5-2A34-8D5BB37D8CF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3674" y="2642071"/>
            <a:ext cx="4123678" cy="41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9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AtriCure-PowerPoint-Light-Theme_sans disclaimer_04JUNE2018">
  <a:themeElements>
    <a:clrScheme name="AtriCure 1">
      <a:dk1>
        <a:srgbClr val="425563"/>
      </a:dk1>
      <a:lt1>
        <a:srgbClr val="FFFFFF"/>
      </a:lt1>
      <a:dk2>
        <a:srgbClr val="123663"/>
      </a:dk2>
      <a:lt2>
        <a:srgbClr val="FFFFFF"/>
      </a:lt2>
      <a:accent1>
        <a:srgbClr val="0082BA"/>
      </a:accent1>
      <a:accent2>
        <a:srgbClr val="E87722"/>
      </a:accent2>
      <a:accent3>
        <a:srgbClr val="425563"/>
      </a:accent3>
      <a:accent4>
        <a:srgbClr val="98A4AE"/>
      </a:accent4>
      <a:accent5>
        <a:srgbClr val="D0D3D4"/>
      </a:accent5>
      <a:accent6>
        <a:srgbClr val="000000"/>
      </a:accent6>
      <a:hlink>
        <a:srgbClr val="415563"/>
      </a:hlink>
      <a:folHlink>
        <a:srgbClr val="41556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5" id="{355930EF-C032-2848-A723-AF1AAC79BF6B}" vid="{806546B0-8F5C-2A4B-8027-F112C0C57DD9}"/>
    </a:ext>
  </a:extLst>
</a:theme>
</file>

<file path=ppt/theme/theme2.xml><?xml version="1.0" encoding="utf-8"?>
<a:theme xmlns:a="http://schemas.openxmlformats.org/drawingml/2006/main" name="AtriCure-Divider">
  <a:themeElements>
    <a:clrScheme name="AtriCure 1">
      <a:dk1>
        <a:srgbClr val="425563"/>
      </a:dk1>
      <a:lt1>
        <a:srgbClr val="FFFFFF"/>
      </a:lt1>
      <a:dk2>
        <a:srgbClr val="123663"/>
      </a:dk2>
      <a:lt2>
        <a:srgbClr val="FFFFFF"/>
      </a:lt2>
      <a:accent1>
        <a:srgbClr val="0082BA"/>
      </a:accent1>
      <a:accent2>
        <a:srgbClr val="E87722"/>
      </a:accent2>
      <a:accent3>
        <a:srgbClr val="425563"/>
      </a:accent3>
      <a:accent4>
        <a:srgbClr val="98A4AE"/>
      </a:accent4>
      <a:accent5>
        <a:srgbClr val="D0D3D4"/>
      </a:accent5>
      <a:accent6>
        <a:srgbClr val="000000"/>
      </a:accent6>
      <a:hlink>
        <a:srgbClr val="415563"/>
      </a:hlink>
      <a:folHlink>
        <a:srgbClr val="41556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5" id="{355930EF-C032-2848-A723-AF1AAC79BF6B}" vid="{7999F7CF-919F-D74D-8D4D-47D745FA5725}"/>
    </a:ext>
  </a:extLst>
</a:theme>
</file>

<file path=ppt/theme/theme3.xml><?xml version="1.0" encoding="utf-8"?>
<a:theme xmlns:a="http://schemas.openxmlformats.org/drawingml/2006/main" name="AtriCure-Slides">
  <a:themeElements>
    <a:clrScheme name="AtriCure 1">
      <a:dk1>
        <a:srgbClr val="425563"/>
      </a:dk1>
      <a:lt1>
        <a:srgbClr val="FFFFFF"/>
      </a:lt1>
      <a:dk2>
        <a:srgbClr val="123663"/>
      </a:dk2>
      <a:lt2>
        <a:srgbClr val="FFFFFF"/>
      </a:lt2>
      <a:accent1>
        <a:srgbClr val="0082BA"/>
      </a:accent1>
      <a:accent2>
        <a:srgbClr val="E87722"/>
      </a:accent2>
      <a:accent3>
        <a:srgbClr val="425563"/>
      </a:accent3>
      <a:accent4>
        <a:srgbClr val="98A4AE"/>
      </a:accent4>
      <a:accent5>
        <a:srgbClr val="D0D3D4"/>
      </a:accent5>
      <a:accent6>
        <a:srgbClr val="000000"/>
      </a:accent6>
      <a:hlink>
        <a:srgbClr val="415563"/>
      </a:hlink>
      <a:folHlink>
        <a:srgbClr val="41556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5" id="{355930EF-C032-2848-A723-AF1AAC79BF6B}" vid="{73D8F683-96D3-4840-8A00-E98532B64D23}"/>
    </a:ext>
  </a:extLst>
</a:theme>
</file>

<file path=ppt/theme/theme4.xml><?xml version="1.0" encoding="utf-8"?>
<a:theme xmlns:a="http://schemas.openxmlformats.org/drawingml/2006/main" name="1_AtriCure-PowerPoint-Light-Theme_sans disclaimer_04JUNE2018">
  <a:themeElements>
    <a:clrScheme name="AtriCure 1">
      <a:dk1>
        <a:srgbClr val="425563"/>
      </a:dk1>
      <a:lt1>
        <a:srgbClr val="FFFFFF"/>
      </a:lt1>
      <a:dk2>
        <a:srgbClr val="123663"/>
      </a:dk2>
      <a:lt2>
        <a:srgbClr val="FFFFFF"/>
      </a:lt2>
      <a:accent1>
        <a:srgbClr val="0082BA"/>
      </a:accent1>
      <a:accent2>
        <a:srgbClr val="E87722"/>
      </a:accent2>
      <a:accent3>
        <a:srgbClr val="425563"/>
      </a:accent3>
      <a:accent4>
        <a:srgbClr val="98A4AE"/>
      </a:accent4>
      <a:accent5>
        <a:srgbClr val="D0D3D4"/>
      </a:accent5>
      <a:accent6>
        <a:srgbClr val="000000"/>
      </a:accent6>
      <a:hlink>
        <a:srgbClr val="415563"/>
      </a:hlink>
      <a:folHlink>
        <a:srgbClr val="41556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5" id="{355930EF-C032-2848-A723-AF1AAC79BF6B}" vid="{806546B0-8F5C-2A4B-8027-F112C0C57DD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4CE48B50E34047B847FE6073A5451A" ma:contentTypeVersion="7" ma:contentTypeDescription="Create a new document." ma:contentTypeScope="" ma:versionID="4791e2a616c4062b2ac420407a8ced37">
  <xsd:schema xmlns:xsd="http://www.w3.org/2001/XMLSchema" xmlns:xs="http://www.w3.org/2001/XMLSchema" xmlns:p="http://schemas.microsoft.com/office/2006/metadata/properties" xmlns:ns2="8f60e040-b836-49c2-ad24-d37d141c10a3" xmlns:ns3="449c8831-7560-4d6a-8970-f3df92b0697c" targetNamespace="http://schemas.microsoft.com/office/2006/metadata/properties" ma:root="true" ma:fieldsID="8f044e65e4983d2463508a13725c4adf" ns2:_="" ns3:_="">
    <xsd:import namespace="8f60e040-b836-49c2-ad24-d37d141c10a3"/>
    <xsd:import namespace="449c8831-7560-4d6a-8970-f3df92b069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0e040-b836-49c2-ad24-d37d141c10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c8831-7560-4d6a-8970-f3df92b0697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3B65E4-CEBD-4910-AFF7-2CF7DADE85CE}">
  <ds:schemaRefs>
    <ds:schemaRef ds:uri="449c8831-7560-4d6a-8970-f3df92b0697c"/>
    <ds:schemaRef ds:uri="8f60e040-b836-49c2-ad24-d37d141c10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0DED0E9-3CCD-41B2-9F84-6370094C90FA}">
  <ds:schemaRefs>
    <ds:schemaRef ds:uri="449c8831-7560-4d6a-8970-f3df92b0697c"/>
    <ds:schemaRef ds:uri="8f60e040-b836-49c2-ad24-d37d141c10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9BC4CC-6782-4755-9331-AA2CF6E005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AtriCure PowerPoint-light-Template-05</Template>
  <TotalTime>53</TotalTime>
  <Words>171</Words>
  <Application>Microsoft Office PowerPoint</Application>
  <PresentationFormat>On-screen Show (4:3)</PresentationFormat>
  <Paragraphs>9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AtriCure-PowerPoint-Light-Theme_sans disclaimer_04JUNE2018</vt:lpstr>
      <vt:lpstr>AtriCure-Divider</vt:lpstr>
      <vt:lpstr>AtriCure-Slides</vt:lpstr>
      <vt:lpstr>1_AtriCure-PowerPoint-Light-Theme_sans disclaimer_04JUNE2018</vt:lpstr>
      <vt:lpstr>Why Treat: Chapter 4 Spanish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Social Calendar</dc:title>
  <dc:creator>Kristen Mees</dc:creator>
  <cp:lastModifiedBy>Alina Dreve Wise</cp:lastModifiedBy>
  <cp:revision>54</cp:revision>
  <cp:lastPrinted>2019-09-03T18:53:24Z</cp:lastPrinted>
  <dcterms:created xsi:type="dcterms:W3CDTF">2018-09-25T12:14:54Z</dcterms:created>
  <dcterms:modified xsi:type="dcterms:W3CDTF">2022-11-08T13:18:47Z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0x010100D84CE48B50E34047B847FE6073A5451A</vt:lpwstr>
  </property>
</Properties>
</file>